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30" r:id="rId5"/>
    <p:sldId id="344" r:id="rId6"/>
    <p:sldId id="350" r:id="rId7"/>
    <p:sldId id="352" r:id="rId8"/>
    <p:sldId id="343" r:id="rId9"/>
    <p:sldId id="331" r:id="rId10"/>
    <p:sldId id="353" r:id="rId11"/>
    <p:sldId id="338" r:id="rId12"/>
    <p:sldId id="348" r:id="rId13"/>
    <p:sldId id="351"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1F6863-9838-6167-BE6C-2C2926407473}" name="Sarah Crawford" initials="SC" userId="S::sarah.crawford@rotary.org::fb783b61-c5ce-4aa3-bb52-4222646968d3" providerId="AD"/>
  <p188:author id="{9BE4357B-F0D4-F505-8DF7-BC0EC4DCB730}" name="Patrick Nunes" initials="PN" userId="S::patrick.nunes@rotary.org::c4949b61-4675-4930-8e22-66862634b484" providerId="AD"/>
  <p188:author id="{3FDE88DF-B71E-A6FB-7784-753B02A65E8E}" name="Patrick Nunes" initials="PN" userId="S::Patrick.Nunes@rotary.org::c4949b61-4675-4930-8e22-66862634b4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Finkelstein" initials="AF" lastIdx="26" clrIdx="0">
    <p:extLst>
      <p:ext uri="{19B8F6BF-5375-455C-9EA6-DF929625EA0E}">
        <p15:presenceInfo xmlns:p15="http://schemas.microsoft.com/office/powerpoint/2012/main" userId="S-1-5-21-2052111302-1645522239-682003330-92503" providerId="AD"/>
      </p:ext>
    </p:extLst>
  </p:cmAuthor>
  <p:cmAuthor id="2" name="Heather Antti" initials="HA" lastIdx="30" clrIdx="1">
    <p:extLst>
      <p:ext uri="{19B8F6BF-5375-455C-9EA6-DF929625EA0E}">
        <p15:presenceInfo xmlns:p15="http://schemas.microsoft.com/office/powerpoint/2012/main" userId="S-1-5-21-2052111302-1645522239-682003330-80426" providerId="AD"/>
      </p:ext>
    </p:extLst>
  </p:cmAuthor>
  <p:cmAuthor id="3" name="Victor Barnes" initials="VB" lastIdx="33" clrIdx="2">
    <p:extLst>
      <p:ext uri="{19B8F6BF-5375-455C-9EA6-DF929625EA0E}">
        <p15:presenceInfo xmlns:p15="http://schemas.microsoft.com/office/powerpoint/2012/main" userId="S-1-5-21-2052111302-1645522239-682003330-84806" providerId="AD"/>
      </p:ext>
    </p:extLst>
  </p:cmAuthor>
  <p:cmAuthor id="4" name="Sara Tetzloff" initials="ST" lastIdx="7" clrIdx="3">
    <p:extLst>
      <p:ext uri="{19B8F6BF-5375-455C-9EA6-DF929625EA0E}">
        <p15:presenceInfo xmlns:p15="http://schemas.microsoft.com/office/powerpoint/2012/main" userId="f9fdd4f0aef070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37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80775" autoAdjust="0"/>
  </p:normalViewPr>
  <p:slideViewPr>
    <p:cSldViewPr snapToGrid="0" snapToObjects="1">
      <p:cViewPr varScale="1">
        <p:scale>
          <a:sx n="62" d="100"/>
          <a:sy n="62"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5963-124C-C74C-A40B-CB113F96B158}" type="datetimeFigureOut">
              <a:rPr lang="en-US" smtClean="0"/>
              <a:t>8/23/2022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E9961-BEBA-4A44-8BF7-BA2FA215E6CF}" type="slidenum">
              <a:rPr lang="en-US" smtClean="0"/>
              <a:t>‹#›</a:t>
            </a:fld>
            <a:endParaRPr lang="en-US" dirty="0"/>
          </a:p>
        </p:txBody>
      </p:sp>
    </p:spTree>
    <p:extLst>
      <p:ext uri="{BB962C8B-B14F-4D97-AF65-F5344CB8AC3E}">
        <p14:creationId xmlns:p14="http://schemas.microsoft.com/office/powerpoint/2010/main" val="352512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a:t>
            </a:fld>
            <a:endParaRPr lang="en-US" dirty="0"/>
          </a:p>
        </p:txBody>
      </p:sp>
    </p:spTree>
    <p:extLst>
      <p:ext uri="{BB962C8B-B14F-4D97-AF65-F5344CB8AC3E}">
        <p14:creationId xmlns:p14="http://schemas.microsoft.com/office/powerpoint/2010/main" val="31718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10</a:t>
            </a:fld>
            <a:endParaRPr lang="en-US" dirty="0"/>
          </a:p>
        </p:txBody>
      </p:sp>
    </p:spTree>
    <p:extLst>
      <p:ext uri="{BB962C8B-B14F-4D97-AF65-F5344CB8AC3E}">
        <p14:creationId xmlns:p14="http://schemas.microsoft.com/office/powerpoint/2010/main" val="71991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2</a:t>
            </a:fld>
            <a:endParaRPr lang="en-US" dirty="0"/>
          </a:p>
        </p:txBody>
      </p:sp>
    </p:spTree>
    <p:extLst>
      <p:ext uri="{BB962C8B-B14F-4D97-AF65-F5344CB8AC3E}">
        <p14:creationId xmlns:p14="http://schemas.microsoft.com/office/powerpoint/2010/main" val="7432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3</a:t>
            </a:fld>
            <a:endParaRPr lang="en-US" dirty="0"/>
          </a:p>
        </p:txBody>
      </p:sp>
    </p:spTree>
    <p:extLst>
      <p:ext uri="{BB962C8B-B14F-4D97-AF65-F5344CB8AC3E}">
        <p14:creationId xmlns:p14="http://schemas.microsoft.com/office/powerpoint/2010/main" val="304760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4</a:t>
            </a:fld>
            <a:endParaRPr lang="en-US" dirty="0"/>
          </a:p>
        </p:txBody>
      </p:sp>
    </p:spTree>
    <p:extLst>
      <p:ext uri="{BB962C8B-B14F-4D97-AF65-F5344CB8AC3E}">
        <p14:creationId xmlns:p14="http://schemas.microsoft.com/office/powerpoint/2010/main" val="85780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5</a:t>
            </a:fld>
            <a:endParaRPr lang="en-US" dirty="0"/>
          </a:p>
        </p:txBody>
      </p:sp>
    </p:spTree>
    <p:extLst>
      <p:ext uri="{BB962C8B-B14F-4D97-AF65-F5344CB8AC3E}">
        <p14:creationId xmlns:p14="http://schemas.microsoft.com/office/powerpoint/2010/main" val="230918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6</a:t>
            </a:fld>
            <a:endParaRPr lang="en-US" dirty="0"/>
          </a:p>
        </p:txBody>
      </p:sp>
    </p:spTree>
    <p:extLst>
      <p:ext uri="{BB962C8B-B14F-4D97-AF65-F5344CB8AC3E}">
        <p14:creationId xmlns:p14="http://schemas.microsoft.com/office/powerpoint/2010/main" val="294119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7</a:t>
            </a:fld>
            <a:endParaRPr lang="en-US" dirty="0"/>
          </a:p>
        </p:txBody>
      </p:sp>
    </p:spTree>
    <p:extLst>
      <p:ext uri="{BB962C8B-B14F-4D97-AF65-F5344CB8AC3E}">
        <p14:creationId xmlns:p14="http://schemas.microsoft.com/office/powerpoint/2010/main" val="287210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8</a:t>
            </a:fld>
            <a:endParaRPr lang="en-US" dirty="0"/>
          </a:p>
        </p:txBody>
      </p:sp>
    </p:spTree>
    <p:extLst>
      <p:ext uri="{BB962C8B-B14F-4D97-AF65-F5344CB8AC3E}">
        <p14:creationId xmlns:p14="http://schemas.microsoft.com/office/powerpoint/2010/main" val="371752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9</a:t>
            </a:fld>
            <a:endParaRPr lang="en-US" dirty="0"/>
          </a:p>
        </p:txBody>
      </p:sp>
    </p:spTree>
    <p:extLst>
      <p:ext uri="{BB962C8B-B14F-4D97-AF65-F5344CB8AC3E}">
        <p14:creationId xmlns:p14="http://schemas.microsoft.com/office/powerpoint/2010/main" val="301454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366D-0821-444D-8564-64A5B44C3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AE60F-E902-C74B-9857-94B30BD67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B5F98-916B-714C-97F4-A66644E8EA77}"/>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C6C4C49D-C383-EA47-9ABD-93563DA542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D613EA-CAA5-844A-BA25-2BF5D949BFBA}"/>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40841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F851-1837-F248-9BDD-DD2934DB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5D2B-1074-D64A-BA45-53AACE68A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21632-8F88-AF48-9431-03FE6FF2F67D}"/>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862FF38F-0FEE-1440-BF27-7FE968CDD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73FBA-7877-2441-A8BF-8DE488EDB21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0554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8B9A7-2F2A-0C43-84B6-CDD67D38D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38B77-247C-2A47-B9A7-F09B5A63E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8D647-F6F4-5843-96FC-795E989B234A}"/>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4D69A2A6-1BE5-BB4F-9B90-31E3EA944A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B31DF-3CD1-584C-AC95-AA4B87B70534}"/>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06750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2ED-393F-6C4D-9B58-C38E7EAA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FFF5D-ADB3-954E-BAB6-C74EB2D61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F361-3721-2D40-A49B-E104964B2577}"/>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44EEBF98-E183-E244-A5D2-0ED17599D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B905D-2CC1-B248-B3EC-BB25DB01F3EB}"/>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92189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91B-F82E-4B4F-859E-A6E3CF41E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9A8A2-FEE9-A44B-99E8-CBFBA4EB2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6B7CC-EE48-2B44-966A-27852D735E7C}"/>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0E2D0115-920C-E149-A6BD-E7FE21C52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0B68D7-9B9B-AF4C-9E3D-ECF760654F2E}"/>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9573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0587-4A3C-DF44-A75D-AE7EF2C6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B59E3-9C6B-D345-B3D7-B9EAE1BE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570B-5954-B44E-9D45-1DC6D2798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828B7-8426-7146-B866-097078E82ED1}"/>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6" name="Footer Placeholder 5">
            <a:extLst>
              <a:ext uri="{FF2B5EF4-FFF2-40B4-BE49-F238E27FC236}">
                <a16:creationId xmlns:a16="http://schemas.microsoft.com/office/drawing/2014/main" id="{063BF77B-8028-FD4E-B624-3BF86AFCAB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468CCA-8DAB-CE41-BC6C-BBFCC8703438}"/>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1398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E808-12FB-3743-8BAA-B171C539D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BF1-790B-7045-9E36-A65DF0A5D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1E6AC-6A01-2440-B092-4F7A556EA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F4CAC-53D7-1C42-A759-E1C3B3259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3D285-7B3F-8840-9E34-B072BEE732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48BBA-68CD-E347-B919-25A99200693C}"/>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8" name="Footer Placeholder 7">
            <a:extLst>
              <a:ext uri="{FF2B5EF4-FFF2-40B4-BE49-F238E27FC236}">
                <a16:creationId xmlns:a16="http://schemas.microsoft.com/office/drawing/2014/main" id="{54D0BA11-20DE-7043-A238-69E176FB1C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D059EA-B20E-1E41-8B8A-BDD473796B8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043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0AC-48D0-454A-B3C8-E6A6A96B7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49AC-616A-C34B-9311-064B4EADF419}"/>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4" name="Footer Placeholder 3">
            <a:extLst>
              <a:ext uri="{FF2B5EF4-FFF2-40B4-BE49-F238E27FC236}">
                <a16:creationId xmlns:a16="http://schemas.microsoft.com/office/drawing/2014/main" id="{550F8F50-6D32-EC40-BA48-E688E8C7A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52CD8D-6055-8F4B-8ECD-4D8141746EB9}"/>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9969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F02A-2863-8A40-A61A-629CE2D9C3DA}"/>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3" name="Footer Placeholder 2">
            <a:extLst>
              <a:ext uri="{FF2B5EF4-FFF2-40B4-BE49-F238E27FC236}">
                <a16:creationId xmlns:a16="http://schemas.microsoft.com/office/drawing/2014/main" id="{1AAA922F-8E8B-C84A-AE98-12B5DE85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BA4D6F-DF01-6544-AE1B-39CB3C7E4876}"/>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8701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BBA0-E569-DD4F-82C1-4F66FD27F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15AEE-0420-DF46-AA87-5B2091F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23DA5-CF75-DD4C-A6FD-D616FFFA8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4DC2-87AD-6C4F-A9AC-4E2B22811446}"/>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6" name="Footer Placeholder 5">
            <a:extLst>
              <a:ext uri="{FF2B5EF4-FFF2-40B4-BE49-F238E27FC236}">
                <a16:creationId xmlns:a16="http://schemas.microsoft.com/office/drawing/2014/main" id="{38BE103D-BDFF-5B42-AEBD-A78163B4F3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3C2588-6F12-A74D-90C6-F2B204E45E72}"/>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5776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7C6-B692-5A45-9FFF-EF80A5F8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15F48-34B7-8542-8591-0DB6F5321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EE47C4-78DA-124B-86B4-95DA27E4B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1F0E-1BC6-DD4A-8BA4-6C74AA95CB96}"/>
              </a:ext>
            </a:extLst>
          </p:cNvPr>
          <p:cNvSpPr>
            <a:spLocks noGrp="1"/>
          </p:cNvSpPr>
          <p:nvPr>
            <p:ph type="dt" sz="half" idx="10"/>
          </p:nvPr>
        </p:nvSpPr>
        <p:spPr/>
        <p:txBody>
          <a:bodyPr/>
          <a:lstStyle/>
          <a:p>
            <a:fld id="{A0EF5C49-A71E-A74A-AA87-4923CD7DF613}" type="datetimeFigureOut">
              <a:rPr lang="en-US" smtClean="0"/>
              <a:t>8/23/2022</a:t>
            </a:fld>
            <a:endParaRPr lang="en-US" dirty="0"/>
          </a:p>
        </p:txBody>
      </p:sp>
      <p:sp>
        <p:nvSpPr>
          <p:cNvPr id="6" name="Footer Placeholder 5">
            <a:extLst>
              <a:ext uri="{FF2B5EF4-FFF2-40B4-BE49-F238E27FC236}">
                <a16:creationId xmlns:a16="http://schemas.microsoft.com/office/drawing/2014/main" id="{D71306BD-A6EE-7144-81D7-7FB8A200D5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C89F32-226E-1446-98F6-8ECCDC9C6443}"/>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2229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7643F-1DB0-AE4F-948D-66DBCD0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9275-C66A-F641-A26C-DE9F7A5A3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A913-4252-794B-8417-EDC06DDC6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F5C49-A71E-A74A-AA87-4923CD7DF613}" type="datetimeFigureOut">
              <a:rPr lang="en-US" smtClean="0"/>
              <a:t>8/23/2022</a:t>
            </a:fld>
            <a:endParaRPr lang="en-US" dirty="0"/>
          </a:p>
        </p:txBody>
      </p:sp>
      <p:sp>
        <p:nvSpPr>
          <p:cNvPr id="5" name="Footer Placeholder 4">
            <a:extLst>
              <a:ext uri="{FF2B5EF4-FFF2-40B4-BE49-F238E27FC236}">
                <a16:creationId xmlns:a16="http://schemas.microsoft.com/office/drawing/2014/main" id="{94361D52-C1BB-0049-A021-365B7D2E8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3D614D-F8C9-D649-8AEC-BDBF30742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2072-079B-FB40-B61F-4649FFB0B54A}" type="slidenum">
              <a:rPr lang="en-US" smtClean="0"/>
              <a:t>‹#›</a:t>
            </a:fld>
            <a:endParaRPr lang="en-US" dirty="0"/>
          </a:p>
        </p:txBody>
      </p:sp>
    </p:spTree>
    <p:extLst>
      <p:ext uri="{BB962C8B-B14F-4D97-AF65-F5344CB8AC3E}">
        <p14:creationId xmlns:p14="http://schemas.microsoft.com/office/powerpoint/2010/main" val="257258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mailto:cadre@rotary.org"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my.rotary.org/en/learning-reference/learn-topic/youth-protection" TargetMode="External"/><Relationship Id="rId5" Type="http://schemas.openxmlformats.org/officeDocument/2006/relationships/hyperlink" Target="https://my.rotary.org/en/news-media/office-president/"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hyperlink" Target="http://www.facebook.com/groups/62989490797177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547445"/>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EMPOWERING GIRLS</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370778"/>
            <a:ext cx="12192000" cy="4656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A Rotary Initiative</a:t>
            </a:r>
          </a:p>
          <a:p>
            <a:pPr marL="0" indent="0" algn="ctr">
              <a:buNone/>
            </a:pPr>
            <a:r>
              <a:rPr lang="en-US" sz="3200" b="1" dirty="0">
                <a:solidFill>
                  <a:schemeClr val="bg1"/>
                </a:solidFill>
              </a:rPr>
              <a:t>Orientation: Zone 22 Region 28</a:t>
            </a:r>
          </a:p>
        </p:txBody>
      </p:sp>
    </p:spTree>
    <p:custDataLst>
      <p:tags r:id="rId1"/>
    </p:custDataLst>
    <p:extLst>
      <p:ext uri="{BB962C8B-B14F-4D97-AF65-F5344CB8AC3E}">
        <p14:creationId xmlns:p14="http://schemas.microsoft.com/office/powerpoint/2010/main" val="84430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05349" y="3771898"/>
            <a:ext cx="3290887" cy="2452687"/>
          </a:xfrm>
        </p:spPr>
        <p:txBody>
          <a:bodyPr anchor="ctr">
            <a:normAutofit/>
          </a:bodyPr>
          <a:lstStyle/>
          <a:p>
            <a:r>
              <a:rPr lang="en-US" b="1" dirty="0"/>
              <a:t>The legacy of empowering girls</a:t>
            </a:r>
          </a:p>
        </p:txBody>
      </p:sp>
      <p:pic>
        <p:nvPicPr>
          <p:cNvPr id="4" name="Picture 3">
            <a:extLst>
              <a:ext uri="{FF2B5EF4-FFF2-40B4-BE49-F238E27FC236}">
                <a16:creationId xmlns:a16="http://schemas.microsoft.com/office/drawing/2014/main" id="{94A24B6E-FC59-4C12-A2C5-8010B373C495}"/>
              </a:ext>
            </a:extLst>
          </p:cNvPr>
          <p:cNvPicPr>
            <a:picLocks noChangeAspect="1"/>
          </p:cNvPicPr>
          <p:nvPr/>
        </p:nvPicPr>
        <p:blipFill rotWithShape="1">
          <a:blip r:embed="rId4"/>
          <a:srcRect t="11818" b="425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496236" y="3710613"/>
            <a:ext cx="8213160" cy="2912256"/>
          </a:xfrm>
        </p:spPr>
        <p:txBody>
          <a:bodyPr anchor="ctr">
            <a:normAutofit/>
          </a:bodyPr>
          <a:lstStyle/>
          <a:p>
            <a:pPr marL="0" indent="0">
              <a:buNone/>
            </a:pPr>
            <a:r>
              <a:rPr lang="en-US" sz="2000"/>
              <a:t>The Empowering Girls initiative is Rotary's commitment to making a lasting </a:t>
            </a:r>
            <a:r>
              <a:rPr lang="en-US" sz="2000" dirty="0"/>
              <a:t>impact on a generation of girls. </a:t>
            </a:r>
          </a:p>
          <a:p>
            <a:pPr marL="0" indent="0">
              <a:buNone/>
            </a:pPr>
            <a:r>
              <a:rPr lang="en-US" sz="2000" dirty="0"/>
              <a:t>We can make a difference in girls’ lives by:</a:t>
            </a:r>
            <a:endParaRPr lang="en-CA" sz="2000" dirty="0"/>
          </a:p>
          <a:p>
            <a:pPr lvl="1"/>
            <a:r>
              <a:rPr lang="en-US" sz="2000" dirty="0"/>
              <a:t>Advocating for the public and private sectors to support girls</a:t>
            </a:r>
            <a:endParaRPr lang="en-CA" sz="2000" dirty="0"/>
          </a:p>
          <a:p>
            <a:pPr lvl="1">
              <a:spcBef>
                <a:spcPts val="1200"/>
              </a:spcBef>
            </a:pPr>
            <a:r>
              <a:rPr lang="en-US" sz="2000" dirty="0"/>
              <a:t>Raising awareness of girls’ needs in our communities, our social networks, and our partnerships — as we’ve done with our polio-eradication work</a:t>
            </a:r>
            <a:endParaRPr lang="en-CA"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10</a:t>
            </a:fld>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2807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D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24256" y="4767072"/>
            <a:ext cx="6594189" cy="772651"/>
          </a:xfrm>
        </p:spPr>
        <p:txBody>
          <a:bodyPr vert="horz" lIns="91440" tIns="45720" rIns="91440" bIns="45720" rtlCol="0" anchor="ctr">
            <a:normAutofit fontScale="90000"/>
          </a:bodyPr>
          <a:lstStyle/>
          <a:p>
            <a:pPr algn="r"/>
            <a:r>
              <a:rPr lang="en-US" b="1" dirty="0">
                <a:solidFill>
                  <a:srgbClr val="FFFFFF"/>
                </a:solidFill>
              </a:rPr>
              <a:t>The Empowering Girls Initiative</a:t>
            </a:r>
          </a:p>
        </p:txBody>
      </p:sp>
      <p:pic>
        <p:nvPicPr>
          <p:cNvPr id="9" name="Picture 8" descr="A picture containing person, outdoor, little, young&#10;&#10;Description automatically generated">
            <a:extLst>
              <a:ext uri="{FF2B5EF4-FFF2-40B4-BE49-F238E27FC236}">
                <a16:creationId xmlns:a16="http://schemas.microsoft.com/office/drawing/2014/main" id="{382BC5B9-E089-47EB-9124-717E1D2C1377}"/>
              </a:ext>
            </a:extLst>
          </p:cNvPr>
          <p:cNvPicPr>
            <a:picLocks noChangeAspect="1"/>
          </p:cNvPicPr>
          <p:nvPr/>
        </p:nvPicPr>
        <p:blipFill rotWithShape="1">
          <a:blip r:embed="rId4"/>
          <a:srcRect t="2665" r="1" b="10157"/>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Placeholder 25">
            <a:extLst>
              <a:ext uri="{FF2B5EF4-FFF2-40B4-BE49-F238E27FC236}">
                <a16:creationId xmlns:a16="http://schemas.microsoft.com/office/drawing/2014/main" id="{D40417A3-6F9E-40BA-B8E5-FEBCAB5D4D5D}"/>
              </a:ext>
            </a:extLst>
          </p:cNvPr>
          <p:cNvSpPr txBox="1">
            <a:spLocks/>
          </p:cNvSpPr>
          <p:nvPr/>
        </p:nvSpPr>
        <p:spPr>
          <a:xfrm>
            <a:off x="7718612" y="321731"/>
            <a:ext cx="4145841" cy="6213425"/>
          </a:xfrm>
          <a:prstGeom prst="rect">
            <a:avLst/>
          </a:prstGeom>
        </p:spPr>
        <p:txBody>
          <a:bodyPr vert="horz" lIns="91440" tIns="45720" rIns="91440" bIns="45720" rtlCol="0" anchor="ctr">
            <a:normAutofit lnSpcReduction="1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lgn="l">
              <a:lnSpc>
                <a:spcPct val="90000"/>
              </a:lnSpc>
              <a:spcAft>
                <a:spcPts val="600"/>
              </a:spcAft>
            </a:pPr>
            <a:r>
              <a:rPr lang="en-US" sz="3500" b="1" dirty="0">
                <a:solidFill>
                  <a:srgbClr val="FFFFFF"/>
                </a:solidFill>
                <a:latin typeface="+mj-lt"/>
              </a:rPr>
              <a:t>Why empower girls?</a:t>
            </a:r>
          </a:p>
          <a:p>
            <a:pPr algn="ctr">
              <a:lnSpc>
                <a:spcPct val="90000"/>
              </a:lnSpc>
              <a:spcAft>
                <a:spcPts val="600"/>
              </a:spcAft>
            </a:pPr>
            <a:endParaRPr lang="en-US" sz="900" b="1" dirty="0">
              <a:solidFill>
                <a:srgbClr val="FFFFFF"/>
              </a:solidFill>
            </a:endParaRPr>
          </a:p>
          <a:p>
            <a:pPr marL="228600" indent="-228600" algn="l">
              <a:spcAft>
                <a:spcPts val="1800"/>
              </a:spcAft>
              <a:buFont typeface="Arial" panose="020B0604020202020204" pitchFamily="34" charset="0"/>
              <a:buChar char="•"/>
            </a:pPr>
            <a:r>
              <a:rPr lang="en-US" sz="2100" dirty="0">
                <a:solidFill>
                  <a:srgbClr val="FFFFFF"/>
                </a:solidFill>
              </a:rPr>
              <a:t>It makes families healthier. </a:t>
            </a:r>
          </a:p>
          <a:p>
            <a:pPr marL="228600" indent="-228600" algn="l">
              <a:spcAft>
                <a:spcPts val="1800"/>
              </a:spcAft>
              <a:buFont typeface="Arial" panose="020B0604020202020204" pitchFamily="34" charset="0"/>
              <a:buChar char="•"/>
            </a:pPr>
            <a:r>
              <a:rPr lang="en-US" sz="2100" dirty="0">
                <a:solidFill>
                  <a:srgbClr val="FFFFFF"/>
                </a:solidFill>
              </a:rPr>
              <a:t>Educated girls have better-educated children and earn higher wages, helping get their families out of poverty.</a:t>
            </a:r>
          </a:p>
          <a:p>
            <a:pPr marL="228600" indent="-228600" algn="l">
              <a:spcAft>
                <a:spcPts val="1800"/>
              </a:spcAft>
              <a:buFont typeface="Arial" panose="020B0604020202020204" pitchFamily="34" charset="0"/>
              <a:buChar char="•"/>
            </a:pPr>
            <a:r>
              <a:rPr lang="en-US" sz="2100" dirty="0">
                <a:solidFill>
                  <a:srgbClr val="FFFFFF"/>
                </a:solidFill>
              </a:rPr>
              <a:t>Women participating in the labor market at the same rate as men would add up to </a:t>
            </a:r>
            <a:r>
              <a:rPr lang="en-US" sz="2100" b="1" dirty="0">
                <a:solidFill>
                  <a:srgbClr val="FFFFFF"/>
                </a:solidFill>
              </a:rPr>
              <a:t>$28 trillion </a:t>
            </a:r>
            <a:r>
              <a:rPr lang="en-US" sz="2100" dirty="0">
                <a:solidFill>
                  <a:srgbClr val="FFFFFF"/>
                </a:solidFill>
              </a:rPr>
              <a:t>to the annual global gross domestic product in 2025, shares the World Economic Forum.</a:t>
            </a:r>
          </a:p>
          <a:p>
            <a:pPr marL="228600" indent="-228600" algn="l">
              <a:spcAft>
                <a:spcPts val="1800"/>
              </a:spcAft>
              <a:buFont typeface="Arial" panose="020B0604020202020204" pitchFamily="34" charset="0"/>
              <a:buChar char="•"/>
            </a:pPr>
            <a:r>
              <a:rPr lang="en-US" sz="2100" dirty="0">
                <a:solidFill>
                  <a:srgbClr val="FFFFFF"/>
                </a:solidFill>
              </a:rPr>
              <a:t>Every girl should be in charge of her own future. We have an obligation to protect girls’ rights and promote their well-being.</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97A94E25-127B-4C48-AF96-44BA7B823777}" type="slidenum">
              <a:rPr lang="en-US" sz="1050">
                <a:solidFill>
                  <a:schemeClr val="tx1">
                    <a:lumMod val="50000"/>
                    <a:lumOff val="50000"/>
                  </a:schemeClr>
                </a:solidFill>
                <a:latin typeface="Calibri" panose="020F0502020204030204"/>
              </a:rPr>
              <a:pPr>
                <a:spcAft>
                  <a:spcPts val="600"/>
                </a:spcAft>
                <a:defRPr/>
              </a:pPr>
              <a:t>2</a:t>
            </a:fld>
            <a:endParaRPr lang="en-US" sz="1050" dirty="0">
              <a:solidFill>
                <a:schemeClr val="tx1">
                  <a:lumMod val="50000"/>
                  <a:lumOff val="50000"/>
                </a:schemeClr>
              </a:solidFill>
              <a:latin typeface="Calibri" panose="020F0502020204030204"/>
            </a:endParaRPr>
          </a:p>
        </p:txBody>
      </p:sp>
      <p:sp>
        <p:nvSpPr>
          <p:cNvPr id="11" name="Content Placeholder 22">
            <a:extLst>
              <a:ext uri="{FF2B5EF4-FFF2-40B4-BE49-F238E27FC236}">
                <a16:creationId xmlns:a16="http://schemas.microsoft.com/office/drawing/2014/main" id="{2AA198CC-135C-4F90-9D21-5C42E0CF75CA}"/>
              </a:ext>
            </a:extLst>
          </p:cNvPr>
          <p:cNvSpPr txBox="1">
            <a:spLocks/>
          </p:cNvSpPr>
          <p:nvPr/>
        </p:nvSpPr>
        <p:spPr>
          <a:xfrm>
            <a:off x="327547" y="5539723"/>
            <a:ext cx="7058306" cy="995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Through the Empowering Girls Initiative, Rotary members worldwide can enhance girls’ safety, health, education, and well-being.</a:t>
            </a:r>
            <a:endParaRPr lang="en-CA" sz="2000" dirty="0">
              <a:solidFill>
                <a:schemeClr val="bg1"/>
              </a:solidFill>
            </a:endParaRPr>
          </a:p>
        </p:txBody>
      </p:sp>
    </p:spTree>
    <p:custDataLst>
      <p:tags r:id="rId1"/>
    </p:custDataLst>
    <p:extLst>
      <p:ext uri="{BB962C8B-B14F-4D97-AF65-F5344CB8AC3E}">
        <p14:creationId xmlns:p14="http://schemas.microsoft.com/office/powerpoint/2010/main" val="34604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054E8090-402D-42DB-8CFB-EC844946E67C}"/>
              </a:ext>
            </a:extLst>
          </p:cNvPr>
          <p:cNvPicPr>
            <a:picLocks noChangeAspect="1"/>
          </p:cNvPicPr>
          <p:nvPr/>
        </p:nvPicPr>
        <p:blipFill rotWithShape="1">
          <a:blip r:embed="rId4">
            <a:alphaModFix amt="35000"/>
          </a:blip>
          <a:srcRect t="1166" b="14564"/>
          <a:stretch/>
        </p:blipFill>
        <p:spPr>
          <a:xfrm>
            <a:off x="0" y="1"/>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22">
            <a:extLst>
              <a:ext uri="{FF2B5EF4-FFF2-40B4-BE49-F238E27FC236}">
                <a16:creationId xmlns:a16="http://schemas.microsoft.com/office/drawing/2014/main" id="{E9884C24-5225-46CE-8E0D-62D13522E164}"/>
              </a:ext>
            </a:extLst>
          </p:cNvPr>
          <p:cNvSpPr txBox="1">
            <a:spLocks/>
          </p:cNvSpPr>
          <p:nvPr/>
        </p:nvSpPr>
        <p:spPr>
          <a:xfrm>
            <a:off x="245362" y="1065862"/>
            <a:ext cx="4162648" cy="47262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solidFill>
                  <a:srgbClr val="FFFFFF"/>
                </a:solidFill>
              </a:rPr>
              <a:t>WHAT CAN ROTARY DO? </a:t>
            </a:r>
          </a:p>
          <a:p>
            <a:pPr marL="0" indent="0">
              <a:buNone/>
            </a:pPr>
            <a:endParaRPr lang="en-US" sz="2000" dirty="0">
              <a:solidFill>
                <a:srgbClr val="FFFFFF"/>
              </a:solidFill>
            </a:endParaRPr>
          </a:p>
          <a:p>
            <a:endParaRPr lang="en-US" sz="2000" dirty="0">
              <a:solidFill>
                <a:srgbClr val="FFFFFF"/>
              </a:solidFill>
            </a:endParaRPr>
          </a:p>
        </p:txBody>
      </p:sp>
      <p:sp>
        <p:nvSpPr>
          <p:cNvPr id="5" name="Text Placeholder 25">
            <a:extLst>
              <a:ext uri="{FF2B5EF4-FFF2-40B4-BE49-F238E27FC236}">
                <a16:creationId xmlns:a16="http://schemas.microsoft.com/office/drawing/2014/main" id="{42CA344B-3CBB-4FF6-AEEB-93B7CC5D0463}"/>
              </a:ext>
            </a:extLst>
          </p:cNvPr>
          <p:cNvSpPr txBox="1">
            <a:spLocks/>
          </p:cNvSpPr>
          <p:nvPr/>
        </p:nvSpPr>
        <p:spPr>
          <a:xfrm>
            <a:off x="5136779" y="427494"/>
            <a:ext cx="6630500" cy="618920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gn="l">
              <a:lnSpc>
                <a:spcPct val="90000"/>
              </a:lnSpc>
              <a:spcAft>
                <a:spcPts val="1200"/>
              </a:spcAft>
              <a:buFont typeface="Arial" panose="020B0604020202020204" pitchFamily="34" charset="0"/>
              <a:buChar char="•"/>
            </a:pPr>
            <a:r>
              <a:rPr lang="en-US" sz="2400" dirty="0">
                <a:solidFill>
                  <a:schemeClr val="tx1"/>
                </a:solidFill>
              </a:rPr>
              <a:t>What challenges do girls face in our community?</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How can our club work with communities to find solutions to these challenges?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What cultural norms in our area might keep girls from attending school?</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Which local organizations can we work with on projects that empower girls?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How can we raise awareness of the need to empower girls within our communities and among our partners?</a:t>
            </a:r>
          </a:p>
          <a:p>
            <a:pPr marL="342900" lvl="0" indent="-228600" algn="l">
              <a:lnSpc>
                <a:spcPct val="90000"/>
              </a:lnSpc>
              <a:spcAft>
                <a:spcPts val="1200"/>
              </a:spcAft>
              <a:buFont typeface="Arial" panose="020B0604020202020204" pitchFamily="34" charset="0"/>
              <a:buChar char="•"/>
            </a:pPr>
            <a:r>
              <a:rPr lang="en-US" sz="2400" dirty="0">
                <a:solidFill>
                  <a:schemeClr val="tx1"/>
                </a:solidFill>
              </a:rPr>
              <a:t>Does our club empower women to take leadership roles?</a:t>
            </a:r>
          </a:p>
        </p:txBody>
      </p:sp>
    </p:spTree>
    <p:custDataLst>
      <p:tags r:id="rId1"/>
    </p:custDataLst>
    <p:extLst>
      <p:ext uri="{BB962C8B-B14F-4D97-AF65-F5344CB8AC3E}">
        <p14:creationId xmlns:p14="http://schemas.microsoft.com/office/powerpoint/2010/main" val="584399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054E8090-402D-42DB-8CFB-EC844946E67C}"/>
              </a:ext>
            </a:extLst>
          </p:cNvPr>
          <p:cNvPicPr>
            <a:picLocks noChangeAspect="1"/>
          </p:cNvPicPr>
          <p:nvPr/>
        </p:nvPicPr>
        <p:blipFill rotWithShape="1">
          <a:blip r:embed="rId4">
            <a:alphaModFix amt="35000"/>
          </a:blip>
          <a:srcRect t="1166" b="14564"/>
          <a:stretch/>
        </p:blipFill>
        <p:spPr>
          <a:xfrm>
            <a:off x="0" y="1"/>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22">
            <a:extLst>
              <a:ext uri="{FF2B5EF4-FFF2-40B4-BE49-F238E27FC236}">
                <a16:creationId xmlns:a16="http://schemas.microsoft.com/office/drawing/2014/main" id="{E9884C24-5225-46CE-8E0D-62D13522E164}"/>
              </a:ext>
            </a:extLst>
          </p:cNvPr>
          <p:cNvSpPr txBox="1">
            <a:spLocks/>
          </p:cNvSpPr>
          <p:nvPr/>
        </p:nvSpPr>
        <p:spPr>
          <a:xfrm>
            <a:off x="278970" y="445929"/>
            <a:ext cx="4374402" cy="5691399"/>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solidFill>
                  <a:srgbClr val="FFFFFF"/>
                </a:solidFill>
              </a:rPr>
              <a:t>Ways for </a:t>
            </a:r>
          </a:p>
          <a:p>
            <a:pPr marL="0" indent="0">
              <a:buNone/>
            </a:pPr>
            <a:r>
              <a:rPr lang="en-US" sz="6000" b="1" dirty="0">
                <a:solidFill>
                  <a:srgbClr val="FFFFFF"/>
                </a:solidFill>
              </a:rPr>
              <a:t>Clubs </a:t>
            </a:r>
          </a:p>
          <a:p>
            <a:pPr marL="0" indent="0">
              <a:buNone/>
            </a:pPr>
            <a:r>
              <a:rPr lang="en-US" sz="6000" b="1" dirty="0">
                <a:solidFill>
                  <a:srgbClr val="FFFFFF"/>
                </a:solidFill>
              </a:rPr>
              <a:t>to participate </a:t>
            </a:r>
          </a:p>
          <a:p>
            <a:pPr marL="0" indent="0">
              <a:buNone/>
            </a:pPr>
            <a:endParaRPr lang="en-US" sz="2000" dirty="0">
              <a:solidFill>
                <a:srgbClr val="FFFFFF"/>
              </a:solidFill>
            </a:endParaRPr>
          </a:p>
          <a:p>
            <a:pPr marL="0" indent="0">
              <a:buNone/>
            </a:pPr>
            <a:r>
              <a:rPr lang="en-US" sz="2200" dirty="0">
                <a:solidFill>
                  <a:srgbClr val="FFFFFF"/>
                </a:solidFill>
              </a:rPr>
              <a:t>Rotary clubs and districts can participate by creating and implementing activities that enhance the quality of life for girls and improves girls’ chances of enjoying safe, healthy, and productive lives. They can also modify existing projects to include components that focus on empowering girls.</a:t>
            </a:r>
          </a:p>
          <a:p>
            <a:endParaRPr lang="en-US" sz="2000" dirty="0">
              <a:solidFill>
                <a:srgbClr val="FFFFFF"/>
              </a:solidFill>
            </a:endParaRPr>
          </a:p>
        </p:txBody>
      </p:sp>
    </p:spTree>
    <p:custDataLst>
      <p:tags r:id="rId1"/>
    </p:custDataLst>
    <p:extLst>
      <p:ext uri="{BB962C8B-B14F-4D97-AF65-F5344CB8AC3E}">
        <p14:creationId xmlns:p14="http://schemas.microsoft.com/office/powerpoint/2010/main" val="125064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96327" y="-100913"/>
            <a:ext cx="5733826" cy="1059678"/>
          </a:xfrm>
        </p:spPr>
        <p:txBody>
          <a:bodyPr anchor="b">
            <a:normAutofit/>
          </a:bodyPr>
          <a:lstStyle/>
          <a:p>
            <a:r>
              <a:rPr lang="en-US" b="1" dirty="0"/>
              <a:t>Resources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6DDE3C9-9898-46FF-89C0-97BAB8C5F355}"/>
              </a:ext>
            </a:extLst>
          </p:cNvPr>
          <p:cNvPicPr>
            <a:picLocks noChangeAspect="1"/>
          </p:cNvPicPr>
          <p:nvPr/>
        </p:nvPicPr>
        <p:blipFill rotWithShape="1">
          <a:blip r:embed="rId4"/>
          <a:srcRect l="8011" r="16761"/>
          <a:stretch/>
        </p:blipFill>
        <p:spPr>
          <a:xfrm>
            <a:off x="5314750" y="0"/>
            <a:ext cx="68772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5</a:t>
            </a:fld>
            <a:endParaRPr lang="en-US" dirty="0">
              <a:solidFill>
                <a:srgbClr val="FFFFFF"/>
              </a:solidFill>
            </a:endParaRPr>
          </a:p>
        </p:txBody>
      </p:sp>
      <p:sp>
        <p:nvSpPr>
          <p:cNvPr id="10" name="Rectangle 9">
            <a:extLst>
              <a:ext uri="{FF2B5EF4-FFF2-40B4-BE49-F238E27FC236}">
                <a16:creationId xmlns:a16="http://schemas.microsoft.com/office/drawing/2014/main" id="{DF8A0C2C-5EDA-4505-97A2-B9DBB5905DB9}"/>
              </a:ext>
            </a:extLst>
          </p:cNvPr>
          <p:cNvSpPr/>
          <p:nvPr/>
        </p:nvSpPr>
        <p:spPr>
          <a:xfrm>
            <a:off x="537882" y="2272553"/>
            <a:ext cx="3859306" cy="48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5">
            <a:extLst>
              <a:ext uri="{FF2B5EF4-FFF2-40B4-BE49-F238E27FC236}">
                <a16:creationId xmlns:a16="http://schemas.microsoft.com/office/drawing/2014/main" id="{2E7A3929-E790-4B44-828C-D0691784E559}"/>
              </a:ext>
            </a:extLst>
          </p:cNvPr>
          <p:cNvSpPr txBox="1">
            <a:spLocks/>
          </p:cNvSpPr>
          <p:nvPr/>
        </p:nvSpPr>
        <p:spPr>
          <a:xfrm>
            <a:off x="338675" y="958766"/>
            <a:ext cx="4973027" cy="5762710"/>
          </a:xfrm>
          <a:prstGeom prst="rect">
            <a:avLst/>
          </a:prstGeom>
        </p:spPr>
        <p:txBody>
          <a:bodyPr vert="horz" lIns="9144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CA" sz="1600" b="1" dirty="0">
              <a:solidFill>
                <a:schemeClr val="tx1"/>
              </a:solidFill>
            </a:endParaRPr>
          </a:p>
          <a:p>
            <a:pPr algn="l"/>
            <a:r>
              <a:rPr lang="en-CA" sz="1900" b="1" dirty="0">
                <a:solidFill>
                  <a:schemeClr val="tx1"/>
                </a:solidFill>
              </a:rPr>
              <a:t>Empowering Girls ambassadors</a:t>
            </a:r>
          </a:p>
          <a:p>
            <a:pPr marL="342900" indent="-342900" algn="l">
              <a:buFont typeface="Arial" panose="020B0604020202020204" pitchFamily="34" charset="0"/>
              <a:buChar char="•"/>
            </a:pPr>
            <a:r>
              <a:rPr lang="en-CA" sz="1900" dirty="0">
                <a:solidFill>
                  <a:schemeClr val="tx1"/>
                </a:solidFill>
              </a:rPr>
              <a:t>Advocate for girls’ empowerment. </a:t>
            </a:r>
          </a:p>
          <a:p>
            <a:pPr marL="342900" indent="-342900" algn="l">
              <a:buFont typeface="Arial" panose="020B0604020202020204" pitchFamily="34" charset="0"/>
              <a:buChar char="•"/>
            </a:pPr>
            <a:r>
              <a:rPr lang="en-CA" sz="1900" dirty="0">
                <a:solidFill>
                  <a:schemeClr val="tx1"/>
                </a:solidFill>
              </a:rPr>
              <a:t>Act as a resource for clubs and districts. </a:t>
            </a:r>
          </a:p>
          <a:p>
            <a:pPr marL="342900" indent="-342900" algn="l">
              <a:buFont typeface="Arial" panose="020B0604020202020204" pitchFamily="34" charset="0"/>
              <a:buChar char="•"/>
            </a:pPr>
            <a:r>
              <a:rPr lang="en-CA" sz="1900" dirty="0">
                <a:solidFill>
                  <a:schemeClr val="tx1"/>
                </a:solidFill>
              </a:rPr>
              <a:t>Collect and distribute success stories.</a:t>
            </a:r>
          </a:p>
          <a:p>
            <a:pPr marL="342900" indent="-342900" algn="l">
              <a:buFont typeface="Arial" panose="020B0604020202020204" pitchFamily="34" charset="0"/>
              <a:buChar char="•"/>
            </a:pPr>
            <a:endParaRPr lang="en-CA" sz="1900" dirty="0">
              <a:solidFill>
                <a:schemeClr val="tx1"/>
              </a:solidFill>
            </a:endParaRPr>
          </a:p>
          <a:p>
            <a:pPr algn="l"/>
            <a:r>
              <a:rPr lang="en-US" sz="1900" b="1" dirty="0">
                <a:solidFill>
                  <a:schemeClr val="tx1"/>
                </a:solidFill>
              </a:rPr>
              <a:t>Opportunities</a:t>
            </a:r>
            <a:endParaRPr lang="en-US" sz="1900" b="1" dirty="0">
              <a:solidFill>
                <a:schemeClr val="tx1"/>
              </a:solidFill>
              <a:cs typeface="Calibri"/>
            </a:endParaRPr>
          </a:p>
          <a:p>
            <a:pPr marL="342900" indent="-342900" algn="l">
              <a:buFont typeface="Arial" panose="020B0604020202020204" pitchFamily="34" charset="0"/>
              <a:buChar char="•"/>
            </a:pPr>
            <a:r>
              <a:rPr lang="en-US" sz="1900" dirty="0">
                <a:solidFill>
                  <a:schemeClr val="tx1"/>
                </a:solidFill>
              </a:rPr>
              <a:t>Visit the </a:t>
            </a:r>
            <a:r>
              <a:rPr lang="en-US" sz="1900" dirty="0">
                <a:solidFill>
                  <a:schemeClr val="tx1"/>
                </a:solidFill>
                <a:hlinkClick r:id="rId5">
                  <a:extLst>
                    <a:ext uri="{A12FA001-AC4F-418D-AE19-62706E023703}">
                      <ahyp:hlinkClr xmlns:ahyp="http://schemas.microsoft.com/office/drawing/2018/hyperlinkcolor" val="tx"/>
                    </a:ext>
                  </a:extLst>
                </a:hlinkClick>
              </a:rPr>
              <a:t>RI president’s page</a:t>
            </a:r>
            <a:r>
              <a:rPr lang="en-US" sz="1900" dirty="0">
                <a:solidFill>
                  <a:schemeClr val="tx1"/>
                </a:solidFill>
              </a:rPr>
              <a:t> to find ways to participate.</a:t>
            </a:r>
            <a:endParaRPr lang="en-US" sz="1900" dirty="0">
              <a:solidFill>
                <a:schemeClr val="tx1"/>
              </a:solidFill>
              <a:cs typeface="Calibri"/>
            </a:endParaRPr>
          </a:p>
          <a:p>
            <a:pPr marL="342900" indent="-342900" algn="l">
              <a:buFont typeface="Arial" panose="020B0604020202020204" pitchFamily="34" charset="0"/>
              <a:buChar char="•"/>
            </a:pPr>
            <a:r>
              <a:rPr lang="en-US" sz="1900" dirty="0">
                <a:solidFill>
                  <a:schemeClr val="tx1"/>
                </a:solidFill>
              </a:rPr>
              <a:t>Learn more about Rotary’s comprehensive approach to </a:t>
            </a:r>
            <a:r>
              <a:rPr lang="en-US" sz="1900" dirty="0">
                <a:solidFill>
                  <a:srgbClr val="FF0000"/>
                </a:solidFill>
                <a:hlinkClick r:id="rId6"/>
              </a:rPr>
              <a:t>youth protection</a:t>
            </a:r>
            <a:r>
              <a:rPr lang="en-US" sz="1900" dirty="0">
                <a:solidFill>
                  <a:srgbClr val="FF0000"/>
                </a:solidFill>
              </a:rPr>
              <a:t>.</a:t>
            </a: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Rotary Action Groups</a:t>
            </a:r>
            <a:endParaRPr lang="en-US" sz="1900" dirty="0">
              <a:solidFill>
                <a:schemeClr val="tx1"/>
              </a:solidFill>
            </a:endParaRPr>
          </a:p>
          <a:p>
            <a:pPr marL="342900" indent="-342900" algn="l">
              <a:buFont typeface="Arial" panose="020B0604020202020204" pitchFamily="34" charset="0"/>
              <a:buChar char="•"/>
            </a:pPr>
            <a:r>
              <a:rPr lang="en-US" sz="1900" dirty="0">
                <a:solidFill>
                  <a:schemeClr val="tx1"/>
                </a:solidFill>
              </a:rPr>
              <a:t>Find contact information on the RI president’s page.</a:t>
            </a:r>
          </a:p>
          <a:p>
            <a:pPr marL="342900" indent="-342900" algn="l">
              <a:buFont typeface="Arial" panose="020B0604020202020204" pitchFamily="34" charset="0"/>
              <a:buChar char="•"/>
            </a:pPr>
            <a:r>
              <a:rPr lang="en-US" sz="1900" dirty="0">
                <a:solidFill>
                  <a:schemeClr val="tx1"/>
                </a:solidFill>
              </a:rPr>
              <a:t>Connect with action groups that can help.</a:t>
            </a: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The Cadre of Technical Advisers</a:t>
            </a:r>
          </a:p>
          <a:p>
            <a:pPr marL="342900" indent="-342900" algn="l">
              <a:buFont typeface="Arial" panose="020B0604020202020204" pitchFamily="34" charset="0"/>
              <a:buChar char="•"/>
            </a:pPr>
            <a:r>
              <a:rPr lang="en-US" sz="1900" dirty="0">
                <a:solidFill>
                  <a:schemeClr val="tx1"/>
                </a:solidFill>
              </a:rPr>
              <a:t>Find an adviser who can help with initiatives to empower girls by writing to </a:t>
            </a:r>
            <a:r>
              <a:rPr lang="en-US" sz="1900" dirty="0">
                <a:solidFill>
                  <a:schemeClr val="accent5">
                    <a:lumMod val="75000"/>
                  </a:schemeClr>
                </a:solidFill>
                <a:hlinkClick r:id="rId7"/>
              </a:rPr>
              <a:t>cadre@rotary.org</a:t>
            </a:r>
            <a:r>
              <a:rPr lang="en-US" sz="1900" dirty="0">
                <a:solidFill>
                  <a:schemeClr val="accent5">
                    <a:lumMod val="75000"/>
                  </a:schemeClr>
                </a:solidFill>
              </a:rPr>
              <a:t>.</a:t>
            </a:r>
          </a:p>
          <a:p>
            <a:pPr marL="342900" indent="-342900" algn="l">
              <a:buFont typeface="Arial" panose="020B0604020202020204" pitchFamily="34" charset="0"/>
              <a:buChar char="•"/>
            </a:pPr>
            <a:endParaRPr lang="en-US" sz="1900" b="1" dirty="0">
              <a:solidFill>
                <a:schemeClr val="accent5">
                  <a:lumMod val="75000"/>
                </a:schemeClr>
              </a:solidFill>
            </a:endParaRPr>
          </a:p>
          <a:p>
            <a:pPr algn="l"/>
            <a:r>
              <a:rPr lang="en-US" sz="1900" b="1" dirty="0">
                <a:solidFill>
                  <a:schemeClr val="tx1"/>
                </a:solidFill>
              </a:rPr>
              <a:t>Rotary Showcase</a:t>
            </a:r>
          </a:p>
          <a:p>
            <a:pPr marL="342900" indent="-342900" algn="l">
              <a:buFont typeface="Arial" panose="020B0604020202020204" pitchFamily="34" charset="0"/>
              <a:buChar char="•"/>
            </a:pPr>
            <a:r>
              <a:rPr lang="en-US" sz="1900" dirty="0">
                <a:solidFill>
                  <a:schemeClr val="tx1"/>
                </a:solidFill>
              </a:rPr>
              <a:t>Find ideas for projects or ways to work with other clubs to empower girls.</a:t>
            </a:r>
          </a:p>
          <a:p>
            <a:pPr marL="342900" indent="-342900" algn="l">
              <a:buFont typeface="Arial" panose="020B0604020202020204" pitchFamily="34" charset="0"/>
              <a:buChar char="•"/>
            </a:pPr>
            <a:r>
              <a:rPr lang="en-US" sz="1900" dirty="0">
                <a:solidFill>
                  <a:schemeClr val="tx1"/>
                </a:solidFill>
              </a:rPr>
              <a:t>Add your service activity or project to the Empowering Girls Campaign</a:t>
            </a:r>
            <a:r>
              <a:rPr lang="en-US" sz="1900" b="1" dirty="0"/>
              <a:t>.</a:t>
            </a:r>
            <a:endParaRPr lang="en-US" sz="1900" dirty="0">
              <a:solidFill>
                <a:schemeClr val="tx1"/>
              </a:solidFill>
            </a:endParaRPr>
          </a:p>
          <a:p>
            <a:pPr marL="342900" indent="-342900" algn="l">
              <a:buFont typeface="Arial" panose="020B0604020202020204" pitchFamily="34" charset="0"/>
              <a:buChar char="•"/>
            </a:pPr>
            <a:endParaRPr lang="en-US" sz="1900" dirty="0">
              <a:solidFill>
                <a:schemeClr val="tx1"/>
              </a:solidFill>
            </a:endParaRPr>
          </a:p>
          <a:p>
            <a:pPr algn="l"/>
            <a:r>
              <a:rPr lang="en-US" sz="1900" b="1" dirty="0">
                <a:solidFill>
                  <a:schemeClr val="tx1"/>
                </a:solidFill>
              </a:rPr>
              <a:t>Partnerships</a:t>
            </a:r>
          </a:p>
          <a:p>
            <a:pPr marL="342900" indent="-342900" algn="l">
              <a:buFont typeface="Arial" panose="020B0604020202020204" pitchFamily="34" charset="0"/>
              <a:buChar char="•"/>
            </a:pPr>
            <a:r>
              <a:rPr lang="en-US" sz="1900" dirty="0">
                <a:solidFill>
                  <a:schemeClr val="tx1"/>
                </a:solidFill>
              </a:rPr>
              <a:t>Work with Rotary partners on projects that empower girls.</a:t>
            </a:r>
            <a:endParaRPr lang="en-US" sz="1900" dirty="0">
              <a:solidFill>
                <a:schemeClr val="tx1"/>
              </a:solidFill>
              <a:cs typeface="Calibri"/>
            </a:endParaRPr>
          </a:p>
        </p:txBody>
      </p:sp>
    </p:spTree>
    <p:custDataLst>
      <p:tags r:id="rId1"/>
    </p:custDataLst>
    <p:extLst>
      <p:ext uri="{BB962C8B-B14F-4D97-AF65-F5344CB8AC3E}">
        <p14:creationId xmlns:p14="http://schemas.microsoft.com/office/powerpoint/2010/main" val="42145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0080" y="2566451"/>
            <a:ext cx="4412083" cy="1094318"/>
          </a:xfrm>
        </p:spPr>
        <p:txBody>
          <a:bodyPr anchor="b">
            <a:noAutofit/>
          </a:bodyPr>
          <a:lstStyle/>
          <a:p>
            <a:r>
              <a:rPr lang="en-US" sz="4800" b="1" dirty="0"/>
              <a:t>OUR ROLES</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wall, person, indoor, toilet&#10;&#10;Description automatically generated">
            <a:extLst>
              <a:ext uri="{FF2B5EF4-FFF2-40B4-BE49-F238E27FC236}">
                <a16:creationId xmlns:a16="http://schemas.microsoft.com/office/drawing/2014/main" id="{71256C30-9E0F-4FCC-980D-7A489D69C2E9}"/>
              </a:ext>
            </a:extLst>
          </p:cNvPr>
          <p:cNvPicPr>
            <a:picLocks noChangeAspect="1"/>
          </p:cNvPicPr>
          <p:nvPr/>
        </p:nvPicPr>
        <p:blipFill rotWithShape="1">
          <a:blip r:embed="rId4"/>
          <a:srcRect l="2186" r="3086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6</a:t>
            </a:fld>
            <a:endParaRPr lang="en-US" dirty="0">
              <a:solidFill>
                <a:srgbClr val="FFFFFF"/>
              </a:solidFill>
            </a:endParaRPr>
          </a:p>
        </p:txBody>
      </p:sp>
      <p:sp>
        <p:nvSpPr>
          <p:cNvPr id="31" name="Rectangle 30">
            <a:extLst>
              <a:ext uri="{FF2B5EF4-FFF2-40B4-BE49-F238E27FC236}">
                <a16:creationId xmlns:a16="http://schemas.microsoft.com/office/drawing/2014/main" id="{54112604-4DF2-4B21-B13B-526D8303D85D}"/>
              </a:ext>
            </a:extLst>
          </p:cNvPr>
          <p:cNvSpPr/>
          <p:nvPr/>
        </p:nvSpPr>
        <p:spPr>
          <a:xfrm>
            <a:off x="524435" y="2366682"/>
            <a:ext cx="3724836" cy="50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94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pPr algn="ctr"/>
            <a:r>
              <a:rPr lang="en-US" b="1" dirty="0"/>
              <a:t>Importance of Partnerships</a:t>
            </a:r>
          </a:p>
        </p:txBody>
      </p:sp>
      <p:pic>
        <p:nvPicPr>
          <p:cNvPr id="9" name="Picture 8" descr="A picture containing person, outdoor, posing&#10;&#10;Description automatically generated">
            <a:extLst>
              <a:ext uri="{FF2B5EF4-FFF2-40B4-BE49-F238E27FC236}">
                <a16:creationId xmlns:a16="http://schemas.microsoft.com/office/drawing/2014/main" id="{D47349F7-3724-4F10-8346-19401D0FFCB9}"/>
              </a:ext>
            </a:extLst>
          </p:cNvPr>
          <p:cNvPicPr>
            <a:picLocks noChangeAspect="1"/>
          </p:cNvPicPr>
          <p:nvPr/>
        </p:nvPicPr>
        <p:blipFill rotWithShape="1">
          <a:blip r:embed="rId4"/>
          <a:srcRect l="26441" r="28439"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2F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076C61-7EEF-A37B-B0D6-E524D600B9D6}"/>
              </a:ext>
            </a:extLst>
          </p:cNvPr>
          <p:cNvPicPr>
            <a:picLocks noChangeAspect="1"/>
          </p:cNvPicPr>
          <p:nvPr/>
        </p:nvPicPr>
        <p:blipFill>
          <a:blip r:embed="rId5"/>
          <a:stretch>
            <a:fillRect/>
          </a:stretch>
        </p:blipFill>
        <p:spPr>
          <a:xfrm>
            <a:off x="8528269" y="2145760"/>
            <a:ext cx="3194581" cy="4669620"/>
          </a:xfrm>
          <a:prstGeom prst="rect">
            <a:avLst/>
          </a:prstGeom>
        </p:spPr>
      </p:pic>
      <p:pic>
        <p:nvPicPr>
          <p:cNvPr id="4" name="Picture 3">
            <a:extLst>
              <a:ext uri="{FF2B5EF4-FFF2-40B4-BE49-F238E27FC236}">
                <a16:creationId xmlns:a16="http://schemas.microsoft.com/office/drawing/2014/main" id="{DD224154-A04F-C652-91FE-4996F48C7417}"/>
              </a:ext>
            </a:extLst>
          </p:cNvPr>
          <p:cNvPicPr>
            <a:picLocks noChangeAspect="1"/>
          </p:cNvPicPr>
          <p:nvPr/>
        </p:nvPicPr>
        <p:blipFill>
          <a:blip r:embed="rId6"/>
          <a:stretch>
            <a:fillRect/>
          </a:stretch>
        </p:blipFill>
        <p:spPr>
          <a:xfrm>
            <a:off x="5207311" y="2145760"/>
            <a:ext cx="3194581" cy="4730907"/>
          </a:xfrm>
          <a:prstGeom prst="rect">
            <a:avLst/>
          </a:prstGeom>
        </p:spPr>
      </p:pic>
    </p:spTree>
    <p:custDataLst>
      <p:tags r:id="rId1"/>
    </p:custDataLst>
    <p:extLst>
      <p:ext uri="{BB962C8B-B14F-4D97-AF65-F5344CB8AC3E}">
        <p14:creationId xmlns:p14="http://schemas.microsoft.com/office/powerpoint/2010/main" val="30927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fontScale="90000"/>
          </a:bodyPr>
          <a:lstStyle/>
          <a:p>
            <a:r>
              <a:rPr lang="en-US" b="1" dirty="0"/>
              <a:t>Key Activities of Ambassadors</a:t>
            </a:r>
          </a:p>
        </p:txBody>
      </p:sp>
      <p:pic>
        <p:nvPicPr>
          <p:cNvPr id="4" name="Picture 3">
            <a:extLst>
              <a:ext uri="{FF2B5EF4-FFF2-40B4-BE49-F238E27FC236}">
                <a16:creationId xmlns:a16="http://schemas.microsoft.com/office/drawing/2014/main" id="{A01B9E1B-0A84-4480-8703-2B115137B505}"/>
              </a:ext>
            </a:extLst>
          </p:cNvPr>
          <p:cNvPicPr>
            <a:picLocks noChangeAspect="1"/>
          </p:cNvPicPr>
          <p:nvPr/>
        </p:nvPicPr>
        <p:blipFill rotWithShape="1">
          <a:blip r:embed="rId4"/>
          <a:srcRect l="24317" r="3056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6846"/>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8</a:t>
            </a:fld>
            <a:endParaRPr lang="en-US" dirty="0"/>
          </a:p>
        </p:txBody>
      </p:sp>
      <p:pic>
        <p:nvPicPr>
          <p:cNvPr id="6" name="Picture 5">
            <a:extLst>
              <a:ext uri="{FF2B5EF4-FFF2-40B4-BE49-F238E27FC236}">
                <a16:creationId xmlns:a16="http://schemas.microsoft.com/office/drawing/2014/main" id="{C11E5646-6070-EA84-5382-CA5D3431DF69}"/>
              </a:ext>
            </a:extLst>
          </p:cNvPr>
          <p:cNvPicPr>
            <a:picLocks noChangeAspect="1"/>
          </p:cNvPicPr>
          <p:nvPr/>
        </p:nvPicPr>
        <p:blipFill>
          <a:blip r:embed="rId5"/>
          <a:stretch>
            <a:fillRect/>
          </a:stretch>
        </p:blipFill>
        <p:spPr>
          <a:xfrm>
            <a:off x="4965430" y="3297547"/>
            <a:ext cx="7111066" cy="2210205"/>
          </a:xfrm>
          <a:prstGeom prst="rect">
            <a:avLst/>
          </a:prstGeom>
        </p:spPr>
      </p:pic>
    </p:spTree>
    <p:custDataLst>
      <p:tags r:id="rId1"/>
    </p:custDataLst>
    <p:extLst>
      <p:ext uri="{BB962C8B-B14F-4D97-AF65-F5344CB8AC3E}">
        <p14:creationId xmlns:p14="http://schemas.microsoft.com/office/powerpoint/2010/main" val="2956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65746" y="3137842"/>
            <a:ext cx="2220993" cy="2367648"/>
          </a:xfrm>
        </p:spPr>
        <p:txBody>
          <a:bodyPr anchor="ctr">
            <a:normAutofit/>
          </a:bodyPr>
          <a:lstStyle/>
          <a:p>
            <a:r>
              <a:rPr lang="en-US" b="1" dirty="0"/>
              <a:t>The Next Steps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2789695" y="2944677"/>
            <a:ext cx="9402305" cy="3913323"/>
          </a:xfrm>
        </p:spPr>
        <p:txBody>
          <a:bodyPr anchor="ctr">
            <a:normAutofit fontScale="92500" lnSpcReduction="20000"/>
          </a:bodyPr>
          <a:lstStyle/>
          <a:p>
            <a:pPr marR="0">
              <a:spcAft>
                <a:spcPts val="0"/>
              </a:spcAft>
            </a:pPr>
            <a:r>
              <a:rPr lang="en-US" sz="2300" dirty="0"/>
              <a:t>All resources will be available by the end of July or early August. </a:t>
            </a:r>
          </a:p>
          <a:p>
            <a:pPr marL="0" indent="0">
              <a:lnSpc>
                <a:spcPct val="100000"/>
              </a:lnSpc>
              <a:spcBef>
                <a:spcPts val="600"/>
              </a:spcBef>
              <a:spcAft>
                <a:spcPts val="600"/>
              </a:spcAft>
              <a:buNone/>
              <a:tabLst>
                <a:tab pos="457200" algn="l"/>
              </a:tabLst>
            </a:pPr>
            <a:r>
              <a:rPr lang="en-US" sz="2300" dirty="0"/>
              <a:t>We would love for each zone or region to highlight these in an event, either in-person or virtual, such as a</a:t>
            </a:r>
            <a:r>
              <a:rPr lang="en-US" sz="2300" b="1" dirty="0"/>
              <a:t> webinar</a:t>
            </a:r>
            <a:r>
              <a:rPr lang="en-US" sz="2300" dirty="0"/>
              <a:t>, before mid November.</a:t>
            </a:r>
          </a:p>
          <a:p>
            <a:pPr marL="0" indent="0">
              <a:lnSpc>
                <a:spcPct val="100000"/>
              </a:lnSpc>
              <a:spcBef>
                <a:spcPts val="600"/>
              </a:spcBef>
              <a:spcAft>
                <a:spcPts val="600"/>
              </a:spcAft>
              <a:buNone/>
              <a:tabLst>
                <a:tab pos="457200" algn="l"/>
              </a:tabLst>
            </a:pPr>
            <a:r>
              <a:rPr lang="en-US" sz="2300" dirty="0"/>
              <a:t>Please also take the </a:t>
            </a:r>
            <a:r>
              <a:rPr lang="en-US" sz="2300" b="1" dirty="0"/>
              <a:t>Youth Protection </a:t>
            </a:r>
            <a:r>
              <a:rPr lang="en-US" sz="2300" dirty="0"/>
              <a:t>course yourself in the Rotary Learning Center, and all your Coordinators in Clubs to take this course. </a:t>
            </a:r>
          </a:p>
          <a:p>
            <a:pPr marL="0" marR="0" lvl="0" indent="0">
              <a:lnSpc>
                <a:spcPct val="110000"/>
              </a:lnSpc>
              <a:spcBef>
                <a:spcPts val="600"/>
              </a:spcBef>
              <a:spcAft>
                <a:spcPts val="600"/>
              </a:spcAft>
              <a:buNone/>
              <a:tabLst>
                <a:tab pos="457200" algn="l"/>
              </a:tabLst>
            </a:pPr>
            <a:r>
              <a:rPr lang="en-US" sz="2300" dirty="0"/>
              <a:t>Encourage and </a:t>
            </a:r>
            <a:r>
              <a:rPr lang="en-US" sz="2300" b="1" dirty="0"/>
              <a:t>recognize clubs </a:t>
            </a:r>
            <a:r>
              <a:rPr lang="en-US" sz="2300" dirty="0"/>
              <a:t>and districts that develop Rotary and  community partnerships for Empowering Girls activities. </a:t>
            </a:r>
          </a:p>
          <a:p>
            <a:pPr marL="0" marR="0" lvl="0" indent="0">
              <a:spcBef>
                <a:spcPts val="600"/>
              </a:spcBef>
              <a:spcAft>
                <a:spcPts val="600"/>
              </a:spcAft>
              <a:buNone/>
              <a:tabLst>
                <a:tab pos="457200" algn="l"/>
              </a:tabLst>
            </a:pPr>
            <a:r>
              <a:rPr lang="en-US" sz="2300" b="1" dirty="0"/>
              <a:t>Encourage clubs </a:t>
            </a:r>
            <a:r>
              <a:rPr lang="en-US" sz="2300" dirty="0"/>
              <a:t>to enter their activities in the Empowering Girls Campaign in Rotary Showcase. </a:t>
            </a:r>
          </a:p>
          <a:p>
            <a:pPr marL="0" marR="0" lvl="0" indent="0">
              <a:spcBef>
                <a:spcPts val="600"/>
              </a:spcBef>
              <a:spcAft>
                <a:spcPts val="0"/>
              </a:spcAft>
              <a:buNone/>
              <a:tabLst>
                <a:tab pos="457200" algn="l"/>
              </a:tabLst>
            </a:pPr>
            <a:r>
              <a:rPr lang="en-US" sz="2300" dirty="0"/>
              <a:t>Engage with the Ambassadors </a:t>
            </a:r>
            <a:r>
              <a:rPr lang="en-US" sz="2300" b="1" dirty="0"/>
              <a:t>Facebook</a:t>
            </a:r>
            <a:r>
              <a:rPr lang="en-US" sz="2300" dirty="0"/>
              <a:t> Group. You can request to join by following this link to the group: </a:t>
            </a:r>
            <a:r>
              <a:rPr lang="en-US" sz="2300" dirty="0">
                <a:hlinkClick r:id="rId4">
                  <a:extLst>
                    <a:ext uri="{A12FA001-AC4F-418D-AE19-62706E023703}">
                      <ahyp:hlinkClr xmlns:ahyp="http://schemas.microsoft.com/office/drawing/2018/hyperlinkcolor" val="tx"/>
                    </a:ext>
                  </a:extLst>
                </a:hlinkClick>
              </a:rPr>
              <a:t>www.facebook.com/groups/629894907971773/</a:t>
            </a:r>
            <a:endParaRPr lang="en-US" sz="2300" dirty="0"/>
          </a:p>
          <a:p>
            <a:pPr marL="0" marR="0" lvl="0" indent="0">
              <a:spcBef>
                <a:spcPts val="0"/>
              </a:spcBef>
              <a:spcAft>
                <a:spcPts val="0"/>
              </a:spcAft>
              <a:buNone/>
            </a:pPr>
            <a:r>
              <a:rPr lang="en-US" sz="2300" dirty="0"/>
              <a:t>Assistants are also welcome to join this group!</a:t>
            </a:r>
          </a:p>
          <a:p>
            <a:pPr marR="0">
              <a:spcAft>
                <a:spcPts val="0"/>
              </a:spcAft>
            </a:pPr>
            <a:endParaRPr lang="en-US" sz="2200" dirty="0"/>
          </a:p>
          <a:p>
            <a:pPr marL="0" indent="0">
              <a:buNone/>
            </a:pPr>
            <a:endParaRPr lang="en-CA" sz="2000"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9</a:t>
            </a:fld>
            <a:endParaRPr lang="en-US" dirty="0">
              <a:solidFill>
                <a:schemeClr val="tx1">
                  <a:lumMod val="75000"/>
                  <a:lumOff val="25000"/>
                </a:schemeClr>
              </a:solidFill>
            </a:endParaRPr>
          </a:p>
        </p:txBody>
      </p:sp>
      <p:pic>
        <p:nvPicPr>
          <p:cNvPr id="6" name="Picture 5">
            <a:extLst>
              <a:ext uri="{FF2B5EF4-FFF2-40B4-BE49-F238E27FC236}">
                <a16:creationId xmlns:a16="http://schemas.microsoft.com/office/drawing/2014/main" id="{68EFED97-5666-B66F-1F0E-16D105F7B533}"/>
              </a:ext>
            </a:extLst>
          </p:cNvPr>
          <p:cNvPicPr>
            <a:picLocks noChangeAspect="1"/>
          </p:cNvPicPr>
          <p:nvPr/>
        </p:nvPicPr>
        <p:blipFill>
          <a:blip r:embed="rId5"/>
          <a:stretch>
            <a:fillRect/>
          </a:stretch>
        </p:blipFill>
        <p:spPr>
          <a:xfrm>
            <a:off x="863600" y="154055"/>
            <a:ext cx="10744200" cy="2933700"/>
          </a:xfrm>
          <a:prstGeom prst="rect">
            <a:avLst/>
          </a:prstGeom>
        </p:spPr>
      </p:pic>
    </p:spTree>
    <p:custDataLst>
      <p:tags r:id="rId1"/>
    </p:custDataLst>
    <p:extLst>
      <p:ext uri="{BB962C8B-B14F-4D97-AF65-F5344CB8AC3E}">
        <p14:creationId xmlns:p14="http://schemas.microsoft.com/office/powerpoint/2010/main" val="367724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6" ma:contentTypeDescription="Create a new document." ma:contentTypeScope="" ma:versionID="df2983bfdd9ba7544b92d51738846e7b">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11c0fdfdf0a4af0a2ad8a72c52c6195a"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Props1.xml><?xml version="1.0" encoding="utf-8"?>
<ds:datastoreItem xmlns:ds="http://schemas.openxmlformats.org/officeDocument/2006/customXml" ds:itemID="{7A44B199-89B8-4028-A4EF-E67349F6D812}">
  <ds:schemaRefs>
    <ds:schemaRef ds:uri="http://schemas.microsoft.com/sharepoint/v3/contenttype/forms"/>
  </ds:schemaRefs>
</ds:datastoreItem>
</file>

<file path=customXml/itemProps2.xml><?xml version="1.0" encoding="utf-8"?>
<ds:datastoreItem xmlns:ds="http://schemas.openxmlformats.org/officeDocument/2006/customXml" ds:itemID="{901D88F0-35C6-4D90-BF7C-BCBFBBDE7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FBB98E-E6ED-4532-BD88-D6C214DCBF95}">
  <ds:schemaRefs>
    <ds:schemaRef ds:uri="http://schemas.microsoft.com/office/2006/metadata/properties"/>
    <ds:schemaRef ds:uri="http://schemas.microsoft.com/office/infopath/2007/PartnerControls"/>
    <ds:schemaRef ds:uri="069370df-1b75-469d-a9d4-424b0b9f5a67"/>
    <ds:schemaRef ds:uri="710d263c-44d6-4b3f-885c-e31229c24d0d"/>
  </ds:schemaRefs>
</ds:datastoreItem>
</file>

<file path=docProps/app.xml><?xml version="1.0" encoding="utf-8"?>
<Properties xmlns="http://schemas.openxmlformats.org/officeDocument/2006/extended-properties" xmlns:vt="http://schemas.openxmlformats.org/officeDocument/2006/docPropsVTypes">
  <TotalTime>28296</TotalTime>
  <Words>629</Words>
  <Application>Microsoft Office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The Empowering Girls Initiative</vt:lpstr>
      <vt:lpstr>PowerPoint Presentation</vt:lpstr>
      <vt:lpstr>PowerPoint Presentation</vt:lpstr>
      <vt:lpstr>Resources</vt:lpstr>
      <vt:lpstr>OUR ROLES</vt:lpstr>
      <vt:lpstr>Importance of Partnerships</vt:lpstr>
      <vt:lpstr>Key Activities of Ambassadors</vt:lpstr>
      <vt:lpstr>The Next Steps</vt:lpstr>
      <vt:lpstr>The legacy of empowering girls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 Styles</dc:creator>
  <cp:lastModifiedBy>Annemarie Mostert</cp:lastModifiedBy>
  <cp:revision>199</cp:revision>
  <dcterms:created xsi:type="dcterms:W3CDTF">2021-03-12T17:00:23Z</dcterms:created>
  <dcterms:modified xsi:type="dcterms:W3CDTF">2022-08-23T14:45:01Z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56DEB8A7-8EA8-460A-B732-5CB5F64687F2</vt:lpwstr>
  </property>
  <property fmtid="{D5CDD505-2E9C-101B-9397-08002B2CF9AE}" pid="3" name="ArticulatePath">
    <vt:lpwstr>Empowering Girls #1 FINAL_20210622-004_CE_EN</vt:lpwstr>
  </property>
  <property fmtid="{D5CDD505-2E9C-101B-9397-08002B2CF9AE}" pid="4" name="ContentTypeId">
    <vt:lpwstr>0x0101001C0041018965C148B8386E7CAFFFD3D7</vt:lpwstr>
  </property>
  <property fmtid="{D5CDD505-2E9C-101B-9397-08002B2CF9AE}" pid="5" name="MediaServiceImageTags">
    <vt:lpwstr/>
  </property>
</Properties>
</file>